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87" r:id="rId6"/>
    <p:sldId id="262" r:id="rId7"/>
    <p:sldId id="286" r:id="rId8"/>
    <p:sldId id="263" r:id="rId9"/>
    <p:sldId id="264" r:id="rId10"/>
    <p:sldId id="265" r:id="rId11"/>
    <p:sldId id="281" r:id="rId12"/>
    <p:sldId id="267" r:id="rId13"/>
    <p:sldId id="268" r:id="rId14"/>
    <p:sldId id="282" r:id="rId15"/>
    <p:sldId id="269" r:id="rId16"/>
    <p:sldId id="270" r:id="rId17"/>
    <p:sldId id="285" r:id="rId18"/>
    <p:sldId id="271" r:id="rId19"/>
    <p:sldId id="284" r:id="rId20"/>
    <p:sldId id="289" r:id="rId21"/>
    <p:sldId id="288" r:id="rId22"/>
    <p:sldId id="291" r:id="rId23"/>
    <p:sldId id="290" r:id="rId24"/>
    <p:sldId id="272" r:id="rId25"/>
    <p:sldId id="277" r:id="rId26"/>
    <p:sldId id="273" r:id="rId27"/>
    <p:sldId id="274" r:id="rId28"/>
    <p:sldId id="275" r:id="rId29"/>
    <p:sldId id="292" r:id="rId30"/>
  </p:sldIdLst>
  <p:sldSz cx="18288000" cy="10287000"/>
  <p:notesSz cx="6858000" cy="9144000"/>
  <p:embeddedFontLst>
    <p:embeddedFont>
      <p:font typeface="Arial Bold" panose="020B0704020202020204" pitchFamily="34" charset="0"/>
      <p:regular r:id="rId32"/>
      <p:bold r:id="rId33"/>
    </p:embeddedFont>
    <p:embeddedFont>
      <p:font typeface="Asap Medium" panose="020B0604020202020204" charset="0"/>
      <p:regular r:id="rId34"/>
      <p:bold r:id="rId35"/>
      <p:italic r:id="rId36"/>
      <p:boldItalic r:id="rId37"/>
    </p:embeddedFont>
    <p:embeddedFont>
      <p:font typeface="Maven Pro Heavy" panose="020B0604020202020204" charset="0"/>
      <p:regular r:id="rId38"/>
    </p:embeddedFont>
    <p:embeddedFont>
      <p:font typeface="Muli" panose="020B0604020202020204" charset="0"/>
      <p:regular r:id="rId39"/>
    </p:embeddedFont>
    <p:embeddedFont>
      <p:font typeface="Muli Bold" panose="020B0604020202020204" charset="0"/>
      <p:regular r:id="rId40"/>
    </p:embeddedFont>
    <p:embeddedFont>
      <p:font typeface="Open Sans" panose="020B0606030504020204"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4622" autoAdjust="0"/>
  </p:normalViewPr>
  <p:slideViewPr>
    <p:cSldViewPr>
      <p:cViewPr varScale="1">
        <p:scale>
          <a:sx n="76" d="100"/>
          <a:sy n="76" d="100"/>
        </p:scale>
        <p:origin x="47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365D-18F7-4278-930B-B58ECEB6A90C}"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4CA4C-5AC7-48B8-B84D-6CD3006ED84E}" type="slidenum">
              <a:rPr lang="en-US" smtClean="0"/>
              <a:t>‹#›</a:t>
            </a:fld>
            <a:endParaRPr lang="en-US"/>
          </a:p>
        </p:txBody>
      </p:sp>
    </p:spTree>
    <p:extLst>
      <p:ext uri="{BB962C8B-B14F-4D97-AF65-F5344CB8AC3E}">
        <p14:creationId xmlns:p14="http://schemas.microsoft.com/office/powerpoint/2010/main" val="252947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13</a:t>
            </a:fld>
            <a:endParaRPr lang="en-US"/>
          </a:p>
        </p:txBody>
      </p:sp>
    </p:spTree>
    <p:extLst>
      <p:ext uri="{BB962C8B-B14F-4D97-AF65-F5344CB8AC3E}">
        <p14:creationId xmlns:p14="http://schemas.microsoft.com/office/powerpoint/2010/main" val="16017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15</a:t>
            </a:fld>
            <a:endParaRPr lang="en-US"/>
          </a:p>
        </p:txBody>
      </p:sp>
    </p:spTree>
    <p:extLst>
      <p:ext uri="{BB962C8B-B14F-4D97-AF65-F5344CB8AC3E}">
        <p14:creationId xmlns:p14="http://schemas.microsoft.com/office/powerpoint/2010/main" val="309276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t>
            </a:r>
          </a:p>
        </p:txBody>
      </p:sp>
      <p:sp>
        <p:nvSpPr>
          <p:cNvPr id="4" name="Slide Number Placeholder 3"/>
          <p:cNvSpPr>
            <a:spLocks noGrp="1"/>
          </p:cNvSpPr>
          <p:nvPr>
            <p:ph type="sldNum" sz="quarter" idx="5"/>
          </p:nvPr>
        </p:nvSpPr>
        <p:spPr/>
        <p:txBody>
          <a:bodyPr/>
          <a:lstStyle/>
          <a:p>
            <a:fld id="{D4D4CA4C-5AC7-48B8-B84D-6CD3006ED84E}" type="slidenum">
              <a:rPr lang="en-US" smtClean="0"/>
              <a:t>16</a:t>
            </a:fld>
            <a:endParaRPr lang="en-US"/>
          </a:p>
        </p:txBody>
      </p:sp>
    </p:spTree>
    <p:extLst>
      <p:ext uri="{BB962C8B-B14F-4D97-AF65-F5344CB8AC3E}">
        <p14:creationId xmlns:p14="http://schemas.microsoft.com/office/powerpoint/2010/main" val="114742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25</a:t>
            </a:fld>
            <a:endParaRPr lang="en-US"/>
          </a:p>
        </p:txBody>
      </p:sp>
    </p:spTree>
    <p:extLst>
      <p:ext uri="{BB962C8B-B14F-4D97-AF65-F5344CB8AC3E}">
        <p14:creationId xmlns:p14="http://schemas.microsoft.com/office/powerpoint/2010/main" val="353151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 Id="rId5" Type="http://schemas.openxmlformats.org/officeDocument/2006/relationships/image" Target="../media/image57.jpg"/><Relationship Id="rId4" Type="http://schemas.openxmlformats.org/officeDocument/2006/relationships/image" Target="../media/image56.jp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ossila.com/products/doctor-blade-coater" TargetMode="External"/><Relationship Id="rId2" Type="http://schemas.openxmlformats.org/officeDocument/2006/relationships/hyperlink" Target="https://www.sciencedirect.com/topics/engineering/knife-coatin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1760384404"/>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MÀNG MỎNG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2"/>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3"/>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520335"/>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Applicator Coater</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05741"/>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306569" y="495300"/>
            <a:ext cx="12959509" cy="9266049"/>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44130" y="9761349"/>
            <a:ext cx="959973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11: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nguyên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lý</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nguồn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sơn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phủ</a:t>
            </a:r>
            <a:endParaRPr lang="en-US" sz="2499" dirty="0">
              <a:solidFill>
                <a:srgbClr val="202020"/>
              </a:solidFill>
              <a:latin typeface="Arial"/>
              <a:ea typeface="Arial"/>
              <a:cs typeface="Arial"/>
              <a:sym typeface="Arial"/>
            </a:endParaRP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D4A57EC2-A4FC-ACCC-5A9C-1F23BB7CB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62" y="1257300"/>
            <a:ext cx="19720924" cy="8382000"/>
          </a:xfrm>
          <a:prstGeom prst="rect">
            <a:avLst/>
          </a:prstGeom>
        </p:spPr>
      </p:pic>
      <p:sp>
        <p:nvSpPr>
          <p:cNvPr id="5" name="TextBox 5"/>
          <p:cNvSpPr txBox="1"/>
          <p:nvPr/>
        </p:nvSpPr>
        <p:spPr>
          <a:xfrm>
            <a:off x="4705100" y="90297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14: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giải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thuật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máy</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bladecoating</a:t>
            </a:r>
            <a:endParaRPr lang="en-US" sz="2499" dirty="0">
              <a:solidFill>
                <a:srgbClr val="202020"/>
              </a:solidFill>
              <a:latin typeface="Arial"/>
              <a:ea typeface="Arial"/>
              <a:cs typeface="Arial"/>
              <a:sym typeface="Arial"/>
            </a:endParaRP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11522" y="1485900"/>
            <a:ext cx="11464955" cy="7810500"/>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705099" y="92964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15: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ứng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dụng</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963" y="1524467"/>
            <a:ext cx="4423681" cy="765061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540" y="1524467"/>
            <a:ext cx="4466885" cy="7612048"/>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029283" y="586606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813170" y="6032877"/>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linh</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kiện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chuyển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đổi</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năng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29283" y="4416391"/>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31753" y="5162116"/>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54211" y="4542965"/>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815640" y="528869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1" y="5485293"/>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194" y="1982938"/>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pic>
        <p:nvPicPr>
          <p:cNvPr id="4" name="Picture 3" descr="A blue surface with white spots&#10;&#10;AI-generated content may be incorrect.">
            <a:extLst>
              <a:ext uri="{FF2B5EF4-FFF2-40B4-BE49-F238E27FC236}">
                <a16:creationId xmlns:a16="http://schemas.microsoft.com/office/drawing/2014/main" id="{43394D35-5DB4-B39F-EAE3-E8C13062FA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75606" y="2058661"/>
            <a:ext cx="1456641" cy="2607734"/>
          </a:xfrm>
          <a:prstGeom prst="rect">
            <a:avLst/>
          </a:prstGeom>
        </p:spPr>
      </p:pic>
      <p:pic>
        <p:nvPicPr>
          <p:cNvPr id="6" name="Picture 5" descr="A blue and white background&#10;&#10;AI-generated content may be incorrect.">
            <a:extLst>
              <a:ext uri="{FF2B5EF4-FFF2-40B4-BE49-F238E27FC236}">
                <a16:creationId xmlns:a16="http://schemas.microsoft.com/office/drawing/2014/main" id="{35742450-65EF-E4CD-CAD1-AF1F255186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6188" y="5485293"/>
            <a:ext cx="1711494" cy="2610841"/>
          </a:xfrm>
          <a:prstGeom prst="rect">
            <a:avLst/>
          </a:prstGeom>
        </p:spPr>
      </p:pic>
    </p:spTree>
    <p:extLst>
      <p:ext uri="{BB962C8B-B14F-4D97-AF65-F5344CB8AC3E}">
        <p14:creationId xmlns:p14="http://schemas.microsoft.com/office/powerpoint/2010/main" val="9613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F98B5-677F-94F2-FCBD-CED5ABE4B2F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666F16B9-E5D0-37DC-6E07-1296B8492E41}"/>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F84CE0FC-7947-4B11-0A61-71CB7E191A20}"/>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2C5C2453-2719-881E-23E9-ACAF77F04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sp>
        <p:nvSpPr>
          <p:cNvPr id="1028" name="TextBox 1027">
            <a:extLst>
              <a:ext uri="{FF2B5EF4-FFF2-40B4-BE49-F238E27FC236}">
                <a16:creationId xmlns:a16="http://schemas.microsoft.com/office/drawing/2014/main" id="{B125165C-C35F-3A77-CD37-1AEADA7A52ED}"/>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9%)</a:t>
            </a:r>
            <a:endParaRPr lang="en-US" sz="1800" dirty="0">
              <a:solidFill>
                <a:srgbClr val="202020"/>
              </a:solidFill>
              <a:latin typeface="Arial"/>
              <a:ea typeface="Arial"/>
              <a:cs typeface="Arial"/>
              <a:sym typeface="Arial"/>
            </a:endParaRPr>
          </a:p>
        </p:txBody>
      </p:sp>
      <p:pic>
        <p:nvPicPr>
          <p:cNvPr id="24" name="Picture 23" descr="A blue and white background&#10;&#10;AI-generated content may be incorrect.">
            <a:extLst>
              <a:ext uri="{FF2B5EF4-FFF2-40B4-BE49-F238E27FC236}">
                <a16:creationId xmlns:a16="http://schemas.microsoft.com/office/drawing/2014/main" id="{29CF1EEE-AC55-5769-AF58-DCD1AB535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322" y="5448300"/>
            <a:ext cx="1581399" cy="2331856"/>
          </a:xfrm>
          <a:prstGeom prst="rect">
            <a:avLst/>
          </a:prstGeom>
        </p:spPr>
      </p:pic>
      <p:pic>
        <p:nvPicPr>
          <p:cNvPr id="27" name="Picture 26" descr="A blue surface with a blurry background&#10;&#10;AI-generated content may be incorrect.">
            <a:extLst>
              <a:ext uri="{FF2B5EF4-FFF2-40B4-BE49-F238E27FC236}">
                <a16:creationId xmlns:a16="http://schemas.microsoft.com/office/drawing/2014/main" id="{914BDFA0-BE00-91D6-6814-AEE9F07FA0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244" y="2355951"/>
            <a:ext cx="1607685" cy="2198543"/>
          </a:xfrm>
          <a:prstGeom prst="rect">
            <a:avLst/>
          </a:prstGeom>
        </p:spPr>
      </p:pic>
      <p:pic>
        <p:nvPicPr>
          <p:cNvPr id="29" name="Picture 28" descr="A blurry blue and white background&#10;&#10;AI-generated content may be incorrect.">
            <a:extLst>
              <a:ext uri="{FF2B5EF4-FFF2-40B4-BE49-F238E27FC236}">
                <a16:creationId xmlns:a16="http://schemas.microsoft.com/office/drawing/2014/main" id="{41895DFB-D4B9-DBCF-7AF4-6508472539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6800" y="5441197"/>
            <a:ext cx="1972521" cy="2331856"/>
          </a:xfrm>
          <a:prstGeom prst="rect">
            <a:avLst/>
          </a:prstGeom>
        </p:spPr>
      </p:pic>
      <p:pic>
        <p:nvPicPr>
          <p:cNvPr id="1029" name="Picture 1028" descr="A blue and white painted wall&#10;&#10;AI-generated content may be incorrect.">
            <a:extLst>
              <a:ext uri="{FF2B5EF4-FFF2-40B4-BE49-F238E27FC236}">
                <a16:creationId xmlns:a16="http://schemas.microsoft.com/office/drawing/2014/main" id="{513A0AEF-41D1-524F-84BE-3EFBBFB327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9183" y="2355951"/>
            <a:ext cx="1533302" cy="2198543"/>
          </a:xfrm>
          <a:prstGeom prst="rect">
            <a:avLst/>
          </a:prstGeom>
        </p:spPr>
      </p:pic>
      <p:pic>
        <p:nvPicPr>
          <p:cNvPr id="1031" name="Picture 1030" descr="A blue and white background&#10;&#10;AI-generated content may be incorrect.">
            <a:extLst>
              <a:ext uri="{FF2B5EF4-FFF2-40B4-BE49-F238E27FC236}">
                <a16:creationId xmlns:a16="http://schemas.microsoft.com/office/drawing/2014/main" id="{CDC97FA0-13E6-2933-C723-AB2E984971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15400" y="5448300"/>
            <a:ext cx="2054254" cy="2331856"/>
          </a:xfrm>
          <a:prstGeom prst="rect">
            <a:avLst/>
          </a:prstGeom>
        </p:spPr>
      </p:pic>
      <p:pic>
        <p:nvPicPr>
          <p:cNvPr id="1033" name="Picture 1032" descr="A blue and white background&#10;&#10;AI-generated content may be incorrect.">
            <a:extLst>
              <a:ext uri="{FF2B5EF4-FFF2-40B4-BE49-F238E27FC236}">
                <a16:creationId xmlns:a16="http://schemas.microsoft.com/office/drawing/2014/main" id="{23D2B775-4C52-AF40-C383-C2A61F251A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24338" y="2355951"/>
            <a:ext cx="1691736" cy="2198543"/>
          </a:xfrm>
          <a:prstGeom prst="rect">
            <a:avLst/>
          </a:prstGeom>
        </p:spPr>
      </p:pic>
      <p:pic>
        <p:nvPicPr>
          <p:cNvPr id="1035" name="Picture 1034" descr="A close up of a blue object&#10;&#10;AI-generated content may be incorrect.">
            <a:extLst>
              <a:ext uri="{FF2B5EF4-FFF2-40B4-BE49-F238E27FC236}">
                <a16:creationId xmlns:a16="http://schemas.microsoft.com/office/drawing/2014/main" id="{E887F61C-B10E-E0D7-CB55-510497AA6D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647336" y="5448300"/>
            <a:ext cx="1480427" cy="2331856"/>
          </a:xfrm>
          <a:prstGeom prst="rect">
            <a:avLst/>
          </a:prstGeom>
        </p:spPr>
      </p:pic>
    </p:spTree>
    <p:extLst>
      <p:ext uri="{BB962C8B-B14F-4D97-AF65-F5344CB8AC3E}">
        <p14:creationId xmlns:p14="http://schemas.microsoft.com/office/powerpoint/2010/main" val="293105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7A40-094F-BF0C-78B1-31066BE927C2}"/>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1126734B-5EB3-933D-9384-C90EBA1AFE05}"/>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sp>
        <p:nvSpPr>
          <p:cNvPr id="1028" name="TextBox 1027">
            <a:extLst>
              <a:ext uri="{FF2B5EF4-FFF2-40B4-BE49-F238E27FC236}">
                <a16:creationId xmlns:a16="http://schemas.microsoft.com/office/drawing/2014/main" id="{AFEAB431-8201-634D-0921-ADDE0C687B28}"/>
              </a:ext>
            </a:extLst>
          </p:cNvPr>
          <p:cNvSpPr txBox="1"/>
          <p:nvPr/>
        </p:nvSpPr>
        <p:spPr>
          <a:xfrm>
            <a:off x="3429000" y="8064597"/>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19:</a:t>
            </a:r>
            <a:r>
              <a:rPr lang="en-US" dirty="0">
                <a:solidFill>
                  <a:srgbClr val="202020"/>
                </a:solidFill>
                <a:latin typeface="Arial"/>
                <a:ea typeface="Arial"/>
                <a:cs typeface="Arial"/>
                <a:sym typeface="Arial"/>
              </a:rPr>
              <a:t> So </a:t>
            </a:r>
            <a:r>
              <a:rPr lang="en-US" dirty="0" err="1">
                <a:solidFill>
                  <a:srgbClr val="202020"/>
                </a:solidFill>
                <a:latin typeface="Arial"/>
                <a:ea typeface="Arial"/>
                <a:cs typeface="Arial"/>
                <a:sym typeface="Arial"/>
              </a:rPr>
              <a:t>sánh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giữa</a:t>
            </a:r>
            <a:r>
              <a:rPr lang="en-US" dirty="0">
                <a:solidFill>
                  <a:srgbClr val="202020"/>
                </a:solidFill>
                <a:latin typeface="Arial"/>
                <a:ea typeface="Arial"/>
                <a:cs typeface="Arial"/>
                <a:sym typeface="Arial"/>
              </a:rPr>
              <a:t> spin-coating </a:t>
            </a:r>
            <a:r>
              <a:rPr lang="en-US" dirty="0" err="1">
                <a:solidFill>
                  <a:srgbClr val="202020"/>
                </a:solidFill>
                <a:latin typeface="Arial"/>
                <a:ea typeface="Arial"/>
                <a:cs typeface="Arial"/>
                <a:sym typeface="Arial"/>
              </a:rPr>
              <a:t>và</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 (PVA 9%)</a:t>
            </a:r>
            <a:endParaRPr lang="en-US" sz="1800" dirty="0">
              <a:solidFill>
                <a:srgbClr val="202020"/>
              </a:solidFill>
              <a:latin typeface="Arial"/>
              <a:ea typeface="Arial"/>
              <a:cs typeface="Arial"/>
              <a:sym typeface="Arial"/>
            </a:endParaRPr>
          </a:p>
        </p:txBody>
      </p:sp>
      <p:pic>
        <p:nvPicPr>
          <p:cNvPr id="3" name="Picture 2" descr="A blue paint with red dots&#10;&#10;AI-generated content may be incorrect.">
            <a:extLst>
              <a:ext uri="{FF2B5EF4-FFF2-40B4-BE49-F238E27FC236}">
                <a16:creationId xmlns:a16="http://schemas.microsoft.com/office/drawing/2014/main" id="{5FF70DCB-E569-2AC2-C27D-65B7A160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47900"/>
            <a:ext cx="5641602" cy="4979348"/>
          </a:xfrm>
          <a:prstGeom prst="rect">
            <a:avLst/>
          </a:prstGeom>
        </p:spPr>
      </p:pic>
      <p:sp>
        <p:nvSpPr>
          <p:cNvPr id="7" name="TextBox 6">
            <a:extLst>
              <a:ext uri="{FF2B5EF4-FFF2-40B4-BE49-F238E27FC236}">
                <a16:creationId xmlns:a16="http://schemas.microsoft.com/office/drawing/2014/main" id="{FA6EA0C4-9195-7CD5-E374-3542F763B123}"/>
              </a:ext>
            </a:extLst>
          </p:cNvPr>
          <p:cNvSpPr txBox="1"/>
          <p:nvPr/>
        </p:nvSpPr>
        <p:spPr>
          <a:xfrm>
            <a:off x="5105400" y="7242005"/>
            <a:ext cx="1524000" cy="369332"/>
          </a:xfrm>
          <a:prstGeom prst="rect">
            <a:avLst/>
          </a:prstGeom>
          <a:noFill/>
        </p:spPr>
        <p:txBody>
          <a:bodyPr wrap="square">
            <a:spAutoFit/>
          </a:bodyPr>
          <a:lstStyle/>
          <a:p>
            <a:r>
              <a:rPr lang="en-US" dirty="0">
                <a:solidFill>
                  <a:srgbClr val="202020"/>
                </a:solidFill>
                <a:latin typeface="Arial"/>
                <a:ea typeface="Arial"/>
                <a:cs typeface="Arial"/>
                <a:sym typeface="Arial"/>
              </a:rPr>
              <a:t>spin-coating</a:t>
            </a:r>
            <a:endParaRPr lang="en-US" dirty="0"/>
          </a:p>
        </p:txBody>
      </p:sp>
      <p:sp>
        <p:nvSpPr>
          <p:cNvPr id="13" name="TextBox 12">
            <a:extLst>
              <a:ext uri="{FF2B5EF4-FFF2-40B4-BE49-F238E27FC236}">
                <a16:creationId xmlns:a16="http://schemas.microsoft.com/office/drawing/2014/main" id="{05E84C27-F921-8201-147F-33462CC4ED94}"/>
              </a:ext>
            </a:extLst>
          </p:cNvPr>
          <p:cNvSpPr txBox="1"/>
          <p:nvPr/>
        </p:nvSpPr>
        <p:spPr>
          <a:xfrm>
            <a:off x="12322733" y="7243182"/>
            <a:ext cx="1752600" cy="369332"/>
          </a:xfrm>
          <a:prstGeom prst="rect">
            <a:avLst/>
          </a:prstGeom>
          <a:noFill/>
        </p:spPr>
        <p:txBody>
          <a:bodyPr wrap="square">
            <a:spAutoFit/>
          </a:bodyPr>
          <a:lstStyle/>
          <a:p>
            <a:r>
              <a:rPr lang="en-US" dirty="0">
                <a:solidFill>
                  <a:srgbClr val="202020"/>
                </a:solidFill>
                <a:latin typeface="Arial"/>
                <a:ea typeface="Arial"/>
                <a:cs typeface="Arial"/>
                <a:sym typeface="Arial"/>
              </a:rPr>
              <a:t>blade-coating</a:t>
            </a:r>
            <a:endParaRPr lang="en-US" dirty="0"/>
          </a:p>
        </p:txBody>
      </p:sp>
      <p:pic>
        <p:nvPicPr>
          <p:cNvPr id="18" name="Picture 17" descr="A blue and white background&#10;&#10;AI-generated content may be incorrect.">
            <a:extLst>
              <a:ext uri="{FF2B5EF4-FFF2-40B4-BE49-F238E27FC236}">
                <a16:creationId xmlns:a16="http://schemas.microsoft.com/office/drawing/2014/main" id="{3C45C333-10D9-CB7F-103F-61251E526D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800" y="2247901"/>
            <a:ext cx="3842866" cy="4994104"/>
          </a:xfrm>
          <a:prstGeom prst="rect">
            <a:avLst/>
          </a:prstGeom>
        </p:spPr>
      </p:pic>
    </p:spTree>
    <p:extLst>
      <p:ext uri="{BB962C8B-B14F-4D97-AF65-F5344CB8AC3E}">
        <p14:creationId xmlns:p14="http://schemas.microsoft.com/office/powerpoint/2010/main" val="139032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2B8E8-030F-3793-2EB0-6D82A4F0A793}"/>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3A9F70B6-FD5F-81E1-7CC7-46F6BF2166D1}"/>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4" name="Picture 3" descr="A close-up of a plane&#10;&#10;AI-generated content may be incorrect.">
            <a:extLst>
              <a:ext uri="{FF2B5EF4-FFF2-40B4-BE49-F238E27FC236}">
                <a16:creationId xmlns:a16="http://schemas.microsoft.com/office/drawing/2014/main" id="{6024B5A0-3912-5543-D8AD-F68AD0753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205" y="2857500"/>
            <a:ext cx="6096000" cy="4572000"/>
          </a:xfrm>
          <a:prstGeom prst="rect">
            <a:avLst/>
          </a:prstGeom>
        </p:spPr>
      </p:pic>
      <p:pic>
        <p:nvPicPr>
          <p:cNvPr id="9" name="Picture 8" descr="A close-up of a microscope&#10;&#10;AI-generated content may be incorrect.">
            <a:extLst>
              <a:ext uri="{FF2B5EF4-FFF2-40B4-BE49-F238E27FC236}">
                <a16:creationId xmlns:a16="http://schemas.microsoft.com/office/drawing/2014/main" id="{2F357406-9FB8-7FF6-927F-CE05ED970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857500"/>
            <a:ext cx="6096000" cy="4572000"/>
          </a:xfrm>
          <a:prstGeom prst="rect">
            <a:avLst/>
          </a:prstGeom>
        </p:spPr>
      </p:pic>
      <p:sp>
        <p:nvSpPr>
          <p:cNvPr id="11" name="TextBox 10">
            <a:extLst>
              <a:ext uri="{FF2B5EF4-FFF2-40B4-BE49-F238E27FC236}">
                <a16:creationId xmlns:a16="http://schemas.microsoft.com/office/drawing/2014/main" id="{9AD25782-1420-EBF3-F983-A4753298B46E}"/>
              </a:ext>
            </a:extLst>
          </p:cNvPr>
          <p:cNvSpPr txBox="1"/>
          <p:nvPr/>
        </p:nvSpPr>
        <p:spPr>
          <a:xfrm>
            <a:off x="968327" y="7581900"/>
            <a:ext cx="9144000" cy="369332"/>
          </a:xfrm>
          <a:prstGeom prst="rect">
            <a:avLst/>
          </a:prstGeom>
          <a:noFill/>
        </p:spPr>
        <p:txBody>
          <a:bodyPr wrap="square">
            <a:spAutoFit/>
          </a:bodyPr>
          <a:lstStyle/>
          <a:p>
            <a:r>
              <a:rPr lang="en-US" dirty="0"/>
              <a:t>a) </a:t>
            </a:r>
            <a:r>
              <a:rPr lang="en-US" dirty="0" err="1"/>
              <a:t>Ảnh</a:t>
            </a:r>
            <a:r>
              <a:rPr lang="en-US" dirty="0"/>
              <a:t> SEM </a:t>
            </a:r>
            <a:r>
              <a:rPr lang="en-US" dirty="0" err="1"/>
              <a:t>mặt</a:t>
            </a:r>
            <a:r>
              <a:rPr lang="en-US" dirty="0"/>
              <a:t> </a:t>
            </a:r>
            <a:r>
              <a:rPr lang="en-US" dirty="0" err="1"/>
              <a:t>cắt</a:t>
            </a:r>
            <a:r>
              <a:rPr lang="en-US" dirty="0"/>
              <a:t> </a:t>
            </a:r>
            <a:r>
              <a:rPr lang="en-US" dirty="0" err="1"/>
              <a:t>lớp</a:t>
            </a:r>
            <a:r>
              <a:rPr lang="en-US" dirty="0"/>
              <a:t> </a:t>
            </a:r>
            <a:r>
              <a:rPr lang="en-US" dirty="0" err="1"/>
              <a:t>màngPVA</a:t>
            </a:r>
            <a:r>
              <a:rPr lang="en-US" dirty="0"/>
              <a:t> </a:t>
            </a:r>
            <a:r>
              <a:rPr lang="en-US" dirty="0" err="1"/>
              <a:t>phủ</a:t>
            </a:r>
            <a:r>
              <a:rPr lang="en-US" dirty="0"/>
              <a:t> </a:t>
            </a:r>
            <a:r>
              <a:rPr lang="en-US" dirty="0" err="1"/>
              <a:t>bằng</a:t>
            </a:r>
            <a:r>
              <a:rPr lang="en-US" dirty="0"/>
              <a:t> </a:t>
            </a:r>
            <a:r>
              <a:rPr lang="en-US" dirty="0" err="1"/>
              <a:t>phương</a:t>
            </a:r>
            <a:r>
              <a:rPr lang="en-US" dirty="0"/>
              <a:t> </a:t>
            </a:r>
            <a:r>
              <a:rPr lang="en-US" dirty="0" err="1"/>
              <a:t>pháp</a:t>
            </a:r>
            <a:r>
              <a:rPr lang="en-US" dirty="0"/>
              <a:t> blade coating(x50.000)</a:t>
            </a:r>
          </a:p>
        </p:txBody>
      </p:sp>
      <p:sp>
        <p:nvSpPr>
          <p:cNvPr id="14" name="TextBox 13">
            <a:extLst>
              <a:ext uri="{FF2B5EF4-FFF2-40B4-BE49-F238E27FC236}">
                <a16:creationId xmlns:a16="http://schemas.microsoft.com/office/drawing/2014/main" id="{CA29047D-0B4A-2437-806A-6865D1DBCE1E}"/>
              </a:ext>
            </a:extLst>
          </p:cNvPr>
          <p:cNvSpPr txBox="1"/>
          <p:nvPr/>
        </p:nvSpPr>
        <p:spPr>
          <a:xfrm>
            <a:off x="9448800" y="7555424"/>
            <a:ext cx="9144000" cy="369332"/>
          </a:xfrm>
          <a:prstGeom prst="rect">
            <a:avLst/>
          </a:prstGeom>
          <a:noFill/>
        </p:spPr>
        <p:txBody>
          <a:bodyPr wrap="square">
            <a:spAutoFit/>
          </a:bodyPr>
          <a:lstStyle/>
          <a:p>
            <a:r>
              <a:rPr lang="en-US" dirty="0"/>
              <a:t>b) </a:t>
            </a:r>
            <a:r>
              <a:rPr lang="en-US" dirty="0" err="1"/>
              <a:t>Ảnh</a:t>
            </a:r>
            <a:r>
              <a:rPr lang="en-US" dirty="0"/>
              <a:t> SEM </a:t>
            </a:r>
            <a:r>
              <a:rPr lang="en-US" dirty="0" err="1"/>
              <a:t>mặt</a:t>
            </a:r>
            <a:r>
              <a:rPr lang="en-US" dirty="0"/>
              <a:t> </a:t>
            </a:r>
            <a:r>
              <a:rPr lang="en-US" dirty="0" err="1"/>
              <a:t>cắt</a:t>
            </a:r>
            <a:r>
              <a:rPr lang="en-US" dirty="0"/>
              <a:t> </a:t>
            </a:r>
            <a:r>
              <a:rPr lang="en-US" dirty="0" err="1"/>
              <a:t>lớp</a:t>
            </a:r>
            <a:r>
              <a:rPr lang="en-US" dirty="0"/>
              <a:t> </a:t>
            </a:r>
            <a:r>
              <a:rPr lang="en-US" dirty="0" err="1"/>
              <a:t>màngPVA</a:t>
            </a:r>
            <a:r>
              <a:rPr lang="en-US" dirty="0"/>
              <a:t> </a:t>
            </a:r>
            <a:r>
              <a:rPr lang="en-US" dirty="0" err="1"/>
              <a:t>phủ</a:t>
            </a:r>
            <a:r>
              <a:rPr lang="en-US" dirty="0"/>
              <a:t> </a:t>
            </a:r>
            <a:r>
              <a:rPr lang="en-US" dirty="0" err="1"/>
              <a:t>bằng</a:t>
            </a:r>
            <a:r>
              <a:rPr lang="en-US" dirty="0"/>
              <a:t> </a:t>
            </a:r>
            <a:r>
              <a:rPr lang="en-US" dirty="0" err="1"/>
              <a:t>phương</a:t>
            </a:r>
            <a:r>
              <a:rPr lang="en-US" dirty="0"/>
              <a:t> </a:t>
            </a:r>
            <a:r>
              <a:rPr lang="en-US" dirty="0" err="1"/>
              <a:t>pháp</a:t>
            </a:r>
            <a:r>
              <a:rPr lang="en-US" dirty="0"/>
              <a:t> blade coating(x60.000)</a:t>
            </a:r>
          </a:p>
        </p:txBody>
      </p:sp>
      <p:pic>
        <p:nvPicPr>
          <p:cNvPr id="16" name="Picture 15" descr="A graph with a line&#10;&#10;AI-generated content may be incorrect.">
            <a:extLst>
              <a:ext uri="{FF2B5EF4-FFF2-40B4-BE49-F238E27FC236}">
                <a16:creationId xmlns:a16="http://schemas.microsoft.com/office/drawing/2014/main" id="{CBA04A0F-47A7-0DC5-68D2-1FA0D9D19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703" y="2335768"/>
            <a:ext cx="9296400" cy="5584588"/>
          </a:xfrm>
          <a:prstGeom prst="rect">
            <a:avLst/>
          </a:prstGeom>
        </p:spPr>
      </p:pic>
      <p:sp>
        <p:nvSpPr>
          <p:cNvPr id="19" name="TextBox 18">
            <a:extLst>
              <a:ext uri="{FF2B5EF4-FFF2-40B4-BE49-F238E27FC236}">
                <a16:creationId xmlns:a16="http://schemas.microsoft.com/office/drawing/2014/main" id="{0964CC9D-84FD-AFF6-2200-69CA6D11BA34}"/>
              </a:ext>
            </a:extLst>
          </p:cNvPr>
          <p:cNvSpPr txBox="1"/>
          <p:nvPr/>
        </p:nvSpPr>
        <p:spPr>
          <a:xfrm>
            <a:off x="4568126" y="8103632"/>
            <a:ext cx="9151748" cy="369332"/>
          </a:xfrm>
          <a:prstGeom prst="rect">
            <a:avLst/>
          </a:prstGeom>
          <a:noFill/>
        </p:spPr>
        <p:txBody>
          <a:bodyPr wrap="square">
            <a:spAutoFit/>
          </a:bodyPr>
          <a:lstStyle/>
          <a:p>
            <a:r>
              <a:rPr lang="en-US" dirty="0"/>
              <a:t>c) </a:t>
            </a:r>
            <a:r>
              <a:rPr lang="en-US" dirty="0" err="1"/>
              <a:t>Biểu</a:t>
            </a:r>
            <a:r>
              <a:rPr lang="en-US" dirty="0"/>
              <a:t> </a:t>
            </a:r>
            <a:r>
              <a:rPr lang="en-US" dirty="0" err="1"/>
              <a:t>đồ</a:t>
            </a:r>
            <a:r>
              <a:rPr lang="en-US" dirty="0"/>
              <a:t> </a:t>
            </a:r>
            <a:r>
              <a:rPr lang="en-US" dirty="0" err="1"/>
              <a:t>chiều</a:t>
            </a:r>
            <a:r>
              <a:rPr lang="en-US" dirty="0"/>
              <a:t> </a:t>
            </a:r>
            <a:r>
              <a:rPr lang="en-US" dirty="0" err="1"/>
              <a:t>dài</a:t>
            </a:r>
            <a:r>
              <a:rPr lang="en-US" dirty="0"/>
              <a:t> </a:t>
            </a:r>
            <a:r>
              <a:rPr lang="en-US" dirty="0" err="1"/>
              <a:t>đo</a:t>
            </a:r>
            <a:r>
              <a:rPr lang="en-US" dirty="0"/>
              <a:t> </a:t>
            </a:r>
            <a:r>
              <a:rPr lang="en-US" dirty="0" err="1"/>
              <a:t>của</a:t>
            </a:r>
            <a:r>
              <a:rPr lang="en-US" dirty="0"/>
              <a:t> </a:t>
            </a:r>
            <a:r>
              <a:rPr lang="en-US" dirty="0" err="1"/>
              <a:t>màng</a:t>
            </a:r>
            <a:r>
              <a:rPr lang="en-US" dirty="0"/>
              <a:t> </a:t>
            </a:r>
            <a:r>
              <a:rPr lang="en-US" dirty="0" err="1"/>
              <a:t>mỏng</a:t>
            </a:r>
            <a:r>
              <a:rPr lang="en-US" dirty="0"/>
              <a:t> </a:t>
            </a:r>
            <a:r>
              <a:rPr lang="en-US" dirty="0" err="1"/>
              <a:t>bằng</a:t>
            </a:r>
            <a:r>
              <a:rPr lang="en-US" dirty="0"/>
              <a:t> </a:t>
            </a:r>
            <a:r>
              <a:rPr lang="en-US" dirty="0" err="1"/>
              <a:t>phương</a:t>
            </a:r>
            <a:r>
              <a:rPr lang="en-US" dirty="0"/>
              <a:t> </a:t>
            </a:r>
            <a:r>
              <a:rPr lang="en-US" dirty="0" err="1"/>
              <a:t>pháp</a:t>
            </a:r>
            <a:r>
              <a:rPr lang="en-US" dirty="0"/>
              <a:t> blade coating(x50.000)</a:t>
            </a:r>
          </a:p>
        </p:txBody>
      </p:sp>
    </p:spTree>
    <p:extLst>
      <p:ext uri="{BB962C8B-B14F-4D97-AF65-F5344CB8AC3E}">
        <p14:creationId xmlns:p14="http://schemas.microsoft.com/office/powerpoint/2010/main" val="20975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F730-1AF8-F4B0-A78E-6A4AAFDD6F87}"/>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5AE3063F-EFB6-0EBF-79D7-47842C0759FE}"/>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4" name="Picture 3" descr="A graph of a waveform&#10;&#10;AI-generated content may be incorrect.">
            <a:extLst>
              <a:ext uri="{FF2B5EF4-FFF2-40B4-BE49-F238E27FC236}">
                <a16:creationId xmlns:a16="http://schemas.microsoft.com/office/drawing/2014/main" id="{B2555737-E153-E3F9-BD17-A436C4CE5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1259" y="1585574"/>
            <a:ext cx="5021032" cy="3889348"/>
          </a:xfrm>
          <a:prstGeom prst="rect">
            <a:avLst/>
          </a:prstGeom>
        </p:spPr>
      </p:pic>
      <p:pic>
        <p:nvPicPr>
          <p:cNvPr id="6" name="Picture 5" descr="A graph of a graph showing a number of pvc pva&#10;&#10;AI-generated content may be incorrect.">
            <a:extLst>
              <a:ext uri="{FF2B5EF4-FFF2-40B4-BE49-F238E27FC236}">
                <a16:creationId xmlns:a16="http://schemas.microsoft.com/office/drawing/2014/main" id="{F9FC9A18-98E0-8CB3-559C-F7CFE55BB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469" y="1568954"/>
            <a:ext cx="5021032" cy="3874360"/>
          </a:xfrm>
          <a:prstGeom prst="rect">
            <a:avLst/>
          </a:prstGeom>
        </p:spPr>
      </p:pic>
      <p:pic>
        <p:nvPicPr>
          <p:cNvPr id="2" name="Google Shape;304;g35653b4d0e0_0_0" title="current_time_plot.jpeg">
            <a:extLst>
              <a:ext uri="{FF2B5EF4-FFF2-40B4-BE49-F238E27FC236}">
                <a16:creationId xmlns:a16="http://schemas.microsoft.com/office/drawing/2014/main" id="{B11E8357-2BD5-4973-0A63-3047DB985108}"/>
              </a:ext>
            </a:extLst>
          </p:cNvPr>
          <p:cNvPicPr preferRelativeResize="0"/>
          <p:nvPr/>
        </p:nvPicPr>
        <p:blipFill>
          <a:blip r:embed="rId4">
            <a:alphaModFix/>
          </a:blip>
          <a:stretch>
            <a:fillRect/>
          </a:stretch>
        </p:blipFill>
        <p:spPr>
          <a:xfrm>
            <a:off x="2396195" y="5916772"/>
            <a:ext cx="5183580" cy="4117882"/>
          </a:xfrm>
          <a:prstGeom prst="rect">
            <a:avLst/>
          </a:prstGeom>
          <a:noFill/>
          <a:ln>
            <a:noFill/>
          </a:ln>
        </p:spPr>
      </p:pic>
      <p:pic>
        <p:nvPicPr>
          <p:cNvPr id="3" name="Google Shape;305;g35653b4d0e0_0_0" title="current_density_time_plot.jpeg">
            <a:extLst>
              <a:ext uri="{FF2B5EF4-FFF2-40B4-BE49-F238E27FC236}">
                <a16:creationId xmlns:a16="http://schemas.microsoft.com/office/drawing/2014/main" id="{1463192C-5D5B-D1C1-806B-910254AFE423}"/>
              </a:ext>
            </a:extLst>
          </p:cNvPr>
          <p:cNvPicPr preferRelativeResize="0"/>
          <p:nvPr/>
        </p:nvPicPr>
        <p:blipFill>
          <a:blip r:embed="rId5">
            <a:alphaModFix/>
          </a:blip>
          <a:stretch>
            <a:fillRect/>
          </a:stretch>
        </p:blipFill>
        <p:spPr>
          <a:xfrm>
            <a:off x="9598358" y="5963745"/>
            <a:ext cx="5236350" cy="4089988"/>
          </a:xfrm>
          <a:prstGeom prst="rect">
            <a:avLst/>
          </a:prstGeom>
          <a:noFill/>
          <a:ln>
            <a:noFill/>
          </a:ln>
        </p:spPr>
      </p:pic>
      <p:sp>
        <p:nvSpPr>
          <p:cNvPr id="7" name="TextBox 6">
            <a:extLst>
              <a:ext uri="{FF2B5EF4-FFF2-40B4-BE49-F238E27FC236}">
                <a16:creationId xmlns:a16="http://schemas.microsoft.com/office/drawing/2014/main" id="{0E05F8B4-66CC-E16A-D1F7-F5EFDD5EAE62}"/>
              </a:ext>
            </a:extLst>
          </p:cNvPr>
          <p:cNvSpPr txBox="1"/>
          <p:nvPr/>
        </p:nvSpPr>
        <p:spPr>
          <a:xfrm>
            <a:off x="8938048" y="1224082"/>
            <a:ext cx="9144000" cy="585417"/>
          </a:xfrm>
          <a:prstGeom prst="rect">
            <a:avLst/>
          </a:prstGeom>
          <a:noFill/>
        </p:spPr>
        <p:txBody>
          <a:bodyPr wrap="square">
            <a:spAutoFit/>
          </a:bodyPr>
          <a:lstStyle/>
          <a:p>
            <a:pPr marL="457200" lvl="0" indent="0" algn="l" rtl="0">
              <a:lnSpc>
                <a:spcPct val="208277"/>
              </a:lnSpc>
              <a:spcBef>
                <a:spcPts val="0"/>
              </a:spcBef>
              <a:spcAft>
                <a:spcPts val="0"/>
              </a:spcAft>
              <a:buNone/>
            </a:pPr>
            <a:r>
              <a:rPr lang="en-US" dirty="0">
                <a:solidFill>
                  <a:srgbClr val="202020"/>
                </a:solidFill>
                <a:latin typeface="Arial" panose="020B0604020202020204" pitchFamily="34" charset="0"/>
                <a:cs typeface="Arial" panose="020B0604020202020204" pitchFamily="34" charset="0"/>
              </a:rPr>
              <a:t>b) </a:t>
            </a:r>
            <a:r>
              <a:rPr lang="en-US" dirty="0" err="1">
                <a:solidFill>
                  <a:srgbClr val="202020"/>
                </a:solidFill>
                <a:latin typeface="Arial" panose="020B0604020202020204" pitchFamily="34" charset="0"/>
                <a:cs typeface="Arial" panose="020B0604020202020204" pitchFamily="34" charset="0"/>
              </a:rPr>
              <a:t>Đồ</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thị</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điện</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thế</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hở</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mạch</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của</a:t>
            </a:r>
            <a:r>
              <a:rPr lang="en-US" dirty="0">
                <a:solidFill>
                  <a:srgbClr val="202020"/>
                </a:solidFill>
                <a:latin typeface="Arial" panose="020B0604020202020204" pitchFamily="34" charset="0"/>
                <a:cs typeface="Arial" panose="020B0604020202020204" pitchFamily="34" charset="0"/>
              </a:rPr>
              <a:t> nanogenerator (Cu-PVC-9%PVA-Cu)</a:t>
            </a:r>
          </a:p>
        </p:txBody>
      </p:sp>
      <p:sp>
        <p:nvSpPr>
          <p:cNvPr id="10" name="TextBox 9">
            <a:extLst>
              <a:ext uri="{FF2B5EF4-FFF2-40B4-BE49-F238E27FC236}">
                <a16:creationId xmlns:a16="http://schemas.microsoft.com/office/drawing/2014/main" id="{3058C1DA-1712-67A8-089D-32D1CF497E58}"/>
              </a:ext>
            </a:extLst>
          </p:cNvPr>
          <p:cNvSpPr txBox="1"/>
          <p:nvPr/>
        </p:nvSpPr>
        <p:spPr>
          <a:xfrm>
            <a:off x="7579775" y="5671036"/>
            <a:ext cx="9144000" cy="585417"/>
          </a:xfrm>
          <a:prstGeom prst="rect">
            <a:avLst/>
          </a:prstGeom>
          <a:noFill/>
        </p:spPr>
        <p:txBody>
          <a:bodyPr wrap="square">
            <a:spAutoFit/>
          </a:bodyPr>
          <a:lstStyle/>
          <a:p>
            <a:pPr marL="457200" lvl="0" indent="0" algn="ctr" rtl="0">
              <a:lnSpc>
                <a:spcPct val="208277"/>
              </a:lnSpc>
              <a:spcBef>
                <a:spcPts val="0"/>
              </a:spcBef>
              <a:spcAft>
                <a:spcPts val="0"/>
              </a:spcAft>
              <a:buNone/>
            </a:pPr>
            <a:r>
              <a:rPr lang="en-US" dirty="0">
                <a:solidFill>
                  <a:srgbClr val="202020"/>
                </a:solidFill>
                <a:latin typeface="Arial" panose="020B0604020202020204" pitchFamily="34" charset="0"/>
                <a:cs typeface="Arial" panose="020B0604020202020204" pitchFamily="34" charset="0"/>
              </a:rPr>
              <a:t>d) </a:t>
            </a:r>
            <a:r>
              <a:rPr lang="en-US" dirty="0" err="1">
                <a:solidFill>
                  <a:srgbClr val="202020"/>
                </a:solidFill>
                <a:latin typeface="Arial" panose="020B0604020202020204" pitchFamily="34" charset="0"/>
                <a:cs typeface="Arial" panose="020B0604020202020204" pitchFamily="34" charset="0"/>
              </a:rPr>
              <a:t>Đồ</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thị</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mật</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dòng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điện</a:t>
            </a:r>
            <a:r>
              <a:rPr lang="en-US" dirty="0">
                <a:solidFill>
                  <a:srgbClr val="202020"/>
                </a:solidFill>
                <a:latin typeface="Arial" panose="020B0604020202020204" pitchFamily="34" charset="0"/>
                <a:cs typeface="Arial" panose="020B0604020202020204" pitchFamily="34" charset="0"/>
              </a:rPr>
              <a:t> PVC-PVA </a:t>
            </a:r>
            <a:r>
              <a:rPr lang="en-US" dirty="0" err="1">
                <a:solidFill>
                  <a:srgbClr val="202020"/>
                </a:solidFill>
                <a:latin typeface="Arial" panose="020B0604020202020204" pitchFamily="34" charset="0"/>
                <a:cs typeface="Arial" panose="020B0604020202020204" pitchFamily="34" charset="0"/>
              </a:rPr>
              <a:t>với</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nồng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9% PVA</a:t>
            </a:r>
          </a:p>
        </p:txBody>
      </p:sp>
      <p:sp>
        <p:nvSpPr>
          <p:cNvPr id="13" name="TextBox 12">
            <a:extLst>
              <a:ext uri="{FF2B5EF4-FFF2-40B4-BE49-F238E27FC236}">
                <a16:creationId xmlns:a16="http://schemas.microsoft.com/office/drawing/2014/main" id="{0CFA4E58-98CA-63BA-6A15-A015C287EF8F}"/>
              </a:ext>
            </a:extLst>
          </p:cNvPr>
          <p:cNvSpPr txBox="1"/>
          <p:nvPr/>
        </p:nvSpPr>
        <p:spPr>
          <a:xfrm>
            <a:off x="2050413" y="5689058"/>
            <a:ext cx="9144000" cy="577081"/>
          </a:xfrm>
          <a:prstGeom prst="rect">
            <a:avLst/>
          </a:prstGeom>
          <a:noFill/>
        </p:spPr>
        <p:txBody>
          <a:bodyPr wrap="square">
            <a:spAutoFit/>
          </a:bodyPr>
          <a:lstStyle/>
          <a:p>
            <a:pPr marL="0" lvl="0" indent="0" algn="l" rtl="0">
              <a:lnSpc>
                <a:spcPct val="208277"/>
              </a:lnSpc>
              <a:spcBef>
                <a:spcPts val="0"/>
              </a:spcBef>
              <a:spcAft>
                <a:spcPts val="0"/>
              </a:spcAft>
              <a:buNone/>
            </a:pPr>
            <a:r>
              <a:rPr lang="vi-VN" dirty="0">
                <a:solidFill>
                  <a:srgbClr val="202020"/>
                </a:solidFill>
              </a:rPr>
              <a:t>c) Đồ thị cường độ dòng điện PVC-PVA với nồng độ 9% PVA</a:t>
            </a:r>
          </a:p>
        </p:txBody>
      </p:sp>
      <p:sp>
        <p:nvSpPr>
          <p:cNvPr id="15" name="TextBox 14">
            <a:extLst>
              <a:ext uri="{FF2B5EF4-FFF2-40B4-BE49-F238E27FC236}">
                <a16:creationId xmlns:a16="http://schemas.microsoft.com/office/drawing/2014/main" id="{B4C02C20-CDF1-8E72-357F-6C425DB811D0}"/>
              </a:ext>
            </a:extLst>
          </p:cNvPr>
          <p:cNvSpPr txBox="1"/>
          <p:nvPr/>
        </p:nvSpPr>
        <p:spPr>
          <a:xfrm>
            <a:off x="415985" y="1233768"/>
            <a:ext cx="9144000" cy="585417"/>
          </a:xfrm>
          <a:prstGeom prst="rect">
            <a:avLst/>
          </a:prstGeom>
          <a:noFill/>
        </p:spPr>
        <p:txBody>
          <a:bodyPr wrap="square">
            <a:spAutoFit/>
          </a:bodyPr>
          <a:lstStyle/>
          <a:p>
            <a:pPr marL="457200" lvl="0" indent="0" algn="ctr" rtl="0">
              <a:lnSpc>
                <a:spcPct val="208277"/>
              </a:lnSpc>
              <a:spcBef>
                <a:spcPts val="0"/>
              </a:spcBef>
              <a:spcAft>
                <a:spcPts val="0"/>
              </a:spcAft>
              <a:buNone/>
            </a:pPr>
            <a:r>
              <a:rPr lang="en-US" dirty="0">
                <a:solidFill>
                  <a:srgbClr val="202020"/>
                </a:solidFill>
                <a:latin typeface="Arial" panose="020B0604020202020204" pitchFamily="34" charset="0"/>
                <a:cs typeface="Arial" panose="020B0604020202020204" pitchFamily="34" charset="0"/>
              </a:rPr>
              <a:t>a) </a:t>
            </a:r>
            <a:r>
              <a:rPr lang="en-US" dirty="0" err="1">
                <a:solidFill>
                  <a:srgbClr val="202020"/>
                </a:solidFill>
                <a:latin typeface="Arial" panose="020B0604020202020204" pitchFamily="34" charset="0"/>
                <a:cs typeface="Arial" panose="020B0604020202020204" pitchFamily="34" charset="0"/>
              </a:rPr>
              <a:t>Đồ</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thị</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điện</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thế</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hở</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mạch</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của</a:t>
            </a:r>
            <a:r>
              <a:rPr lang="en-US" dirty="0">
                <a:solidFill>
                  <a:srgbClr val="202020"/>
                </a:solidFill>
                <a:latin typeface="Arial" panose="020B0604020202020204" pitchFamily="34" charset="0"/>
                <a:cs typeface="Arial" panose="020B0604020202020204" pitchFamily="34" charset="0"/>
              </a:rPr>
              <a:t> nanogenerator (Cu-PVC-8%PVA-Cu)</a:t>
            </a:r>
          </a:p>
        </p:txBody>
      </p:sp>
    </p:spTree>
    <p:extLst>
      <p:ext uri="{BB962C8B-B14F-4D97-AF65-F5344CB8AC3E}">
        <p14:creationId xmlns:p14="http://schemas.microsoft.com/office/powerpoint/2010/main" val="217627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
        <p:nvSpPr>
          <p:cNvPr id="6" name="TextBox 6">
            <a:extLst>
              <a:ext uri="{FF2B5EF4-FFF2-40B4-BE49-F238E27FC236}">
                <a16:creationId xmlns:a16="http://schemas.microsoft.com/office/drawing/2014/main" id="{1B2D982D-5482-C19A-20EB-DCF1A74064CE}"/>
              </a:ext>
            </a:extLst>
          </p:cNvPr>
          <p:cNvSpPr txBox="1"/>
          <p:nvPr/>
        </p:nvSpPr>
        <p:spPr>
          <a:xfrm>
            <a:off x="4641576" y="8443507"/>
            <a:ext cx="8981698"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19: </a:t>
            </a:r>
            <a:r>
              <a:rPr lang="en-US" sz="2499" dirty="0" err="1">
                <a:solidFill>
                  <a:srgbClr val="202020"/>
                </a:solidFill>
                <a:latin typeface="Arial"/>
                <a:ea typeface="Arial"/>
                <a:cs typeface="Arial"/>
                <a:sym typeface="Arial"/>
              </a:rPr>
              <a:t>Phần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khí</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a:t>
            </a:r>
            <a:r>
              <a:rPr lang="en-US" sz="2499" dirty="0">
                <a:solidFill>
                  <a:srgbClr val="202020"/>
                </a:solidFill>
                <a:latin typeface="Arial"/>
                <a:ea typeface="Arial"/>
                <a:cs typeface="Arial"/>
                <a:sym typeface="Arial"/>
              </a:rPr>
              <a:t> b) </a:t>
            </a:r>
            <a:r>
              <a:rPr lang="en-US" sz="2499" dirty="0" err="1">
                <a:solidFill>
                  <a:srgbClr val="202020"/>
                </a:solidFill>
                <a:latin typeface="Arial"/>
                <a:ea typeface="Arial"/>
                <a:cs typeface="Arial"/>
                <a:sym typeface="Arial"/>
              </a:rPr>
              <a:t>thực</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tế</a:t>
            </a:r>
            <a:endParaRPr lang="en-US" sz="2499" dirty="0">
              <a:solidFill>
                <a:srgbClr val="202020"/>
              </a:solidFill>
              <a:latin typeface="Arial"/>
              <a:ea typeface="Arial"/>
              <a:cs typeface="Arial"/>
              <a:sym typeface="Arial"/>
            </a:endParaRPr>
          </a:p>
        </p:txBody>
      </p:sp>
      <p:sp>
        <p:nvSpPr>
          <p:cNvPr id="9" name="TextBox 7">
            <a:extLst>
              <a:ext uri="{FF2B5EF4-FFF2-40B4-BE49-F238E27FC236}">
                <a16:creationId xmlns:a16="http://schemas.microsoft.com/office/drawing/2014/main" id="{7EAE3B24-D533-8EF3-2FB3-1054B2F49E21}"/>
              </a:ext>
            </a:extLst>
          </p:cNvPr>
          <p:cNvSpPr txBox="1"/>
          <p:nvPr/>
        </p:nvSpPr>
        <p:spPr>
          <a:xfrm>
            <a:off x="2798427" y="2887897"/>
            <a:ext cx="557843" cy="609600"/>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a)</a:t>
            </a:r>
          </a:p>
        </p:txBody>
      </p:sp>
      <p:sp>
        <p:nvSpPr>
          <p:cNvPr id="10" name="TextBox 8">
            <a:extLst>
              <a:ext uri="{FF2B5EF4-FFF2-40B4-BE49-F238E27FC236}">
                <a16:creationId xmlns:a16="http://schemas.microsoft.com/office/drawing/2014/main" id="{352BD9F3-8276-9B44-6F2D-5862C827F4EC}"/>
              </a:ext>
            </a:extLst>
          </p:cNvPr>
          <p:cNvSpPr txBox="1"/>
          <p:nvPr/>
        </p:nvSpPr>
        <p:spPr>
          <a:xfrm>
            <a:off x="9791848" y="2887897"/>
            <a:ext cx="601804" cy="609600"/>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b)</a:t>
            </a:r>
          </a:p>
        </p:txBody>
      </p:sp>
      <p:pic>
        <p:nvPicPr>
          <p:cNvPr id="11" name="Picture 10" descr="A white printer with a blue screen&#10;&#10;AI-generated content may be incorrect.">
            <a:extLst>
              <a:ext uri="{FF2B5EF4-FFF2-40B4-BE49-F238E27FC236}">
                <a16:creationId xmlns:a16="http://schemas.microsoft.com/office/drawing/2014/main" id="{DFC7E5B3-B1A3-7ABC-C4F6-EE1134A80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3817675"/>
            <a:ext cx="9441937" cy="4071069"/>
          </a:xfrm>
          <a:prstGeom prst="rect">
            <a:avLst/>
          </a:prstGeom>
        </p:spPr>
      </p:pic>
      <p:pic>
        <p:nvPicPr>
          <p:cNvPr id="3" name="Picture 2" descr="A black rectangular object with a silver metal frame&#10;&#10;AI-generated content may be incorrect.">
            <a:extLst>
              <a:ext uri="{FF2B5EF4-FFF2-40B4-BE49-F238E27FC236}">
                <a16:creationId xmlns:a16="http://schemas.microsoft.com/office/drawing/2014/main" id="{8FEAB535-FD75-FF66-341F-453B256F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2987157"/>
            <a:ext cx="10526984" cy="490158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4" y="1571006"/>
            <a:ext cx="16354715" cy="1097416"/>
          </a:xfrm>
          <a:prstGeom prst="rect">
            <a:avLst/>
          </a:prstGeom>
        </p:spPr>
        <p:txBody>
          <a:bodyPr wrap="square"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691" y="2970915"/>
            <a:ext cx="9083309" cy="7008920"/>
          </a:xfrm>
          <a:prstGeom prst="rect">
            <a:avLst/>
          </a:prstGeom>
        </p:spPr>
      </p:pic>
      <p:pic>
        <p:nvPicPr>
          <p:cNvPr id="12" name="Picture 11" descr="A diagram of a structure&#10;&#10;AI-generated content may be incorrect.">
            <a:extLst>
              <a:ext uri="{FF2B5EF4-FFF2-40B4-BE49-F238E27FC236}">
                <a16:creationId xmlns:a16="http://schemas.microsoft.com/office/drawing/2014/main" id="{8DEAA6E8-A69D-D7ED-072E-15E53661B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863" y="2933700"/>
            <a:ext cx="7757589" cy="700892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4" name="TextBox 4"/>
          <p:cNvSpPr txBox="1"/>
          <p:nvPr/>
        </p:nvSpPr>
        <p:spPr>
          <a:xfrm>
            <a:off x="3257550" y="1562100"/>
            <a:ext cx="11772900" cy="395428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2"/>
              </a:rPr>
              <a:t>https://www.sciencedirect.com/topics/engineering/knife-coating</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[5]</a:t>
            </a:r>
            <a:r>
              <a:rPr lang="en-US" sz="2400" dirty="0">
                <a:solidFill>
                  <a:srgbClr val="000000"/>
                </a:solidFill>
                <a:latin typeface="Muli"/>
                <a:ea typeface="Muli"/>
                <a:cs typeface="Muli"/>
                <a:sym typeface="Muli"/>
              </a:rPr>
              <a:t> </a:t>
            </a:r>
            <a:r>
              <a:rPr lang="en-US" sz="2400" dirty="0">
                <a:solidFill>
                  <a:srgbClr val="333333"/>
                </a:solidFill>
                <a:latin typeface="Open Sans" panose="020B0606030504020204" pitchFamily="34" charset="0"/>
                <a:ea typeface="Muli"/>
                <a:cs typeface="Muli"/>
                <a:sym typeface="Muli"/>
              </a:rPr>
              <a:t>Spin Coating</a:t>
            </a:r>
            <a:r>
              <a:rPr lang="en-US" sz="2400" dirty="0">
                <a:solidFill>
                  <a:srgbClr val="000000"/>
                </a:solidFill>
                <a:latin typeface="Muli"/>
                <a:ea typeface="Muli"/>
                <a:cs typeface="Muli"/>
                <a:sym typeface="Muli"/>
              </a:rPr>
              <a:t>. https://www.ossila.com/products/spin-coater.</a:t>
            </a:r>
          </a:p>
          <a:p>
            <a:pPr>
              <a:lnSpc>
                <a:spcPts val="3079"/>
              </a:lnSpc>
              <a:spcBef>
                <a:spcPct val="0"/>
              </a:spcBef>
            </a:pPr>
            <a:r>
              <a:rPr lang="en-US" sz="2400" b="1" dirty="0">
                <a:solidFill>
                  <a:srgbClr val="000000"/>
                </a:solidFill>
                <a:latin typeface="Muli Bold"/>
                <a:ea typeface="Muli Bold"/>
                <a:cs typeface="Muli Bold"/>
                <a:sym typeface="Muli Bold"/>
              </a:rPr>
              <a:t>[6]</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Doctor Blade Coater</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3"/>
              </a:rPr>
              <a:t>https://www.ossila.com/products/doctor-blade-coater</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[7]</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Dip Coater</a:t>
            </a:r>
            <a:r>
              <a:rPr lang="en-US" sz="2400" dirty="0">
                <a:solidFill>
                  <a:srgbClr val="000000"/>
                </a:solidFill>
                <a:latin typeface="Muli"/>
                <a:ea typeface="Muli"/>
                <a:cs typeface="Muli"/>
                <a:sym typeface="Muli"/>
              </a:rPr>
              <a:t>. https://www.ossila.com/products/dip-coater.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C8297-1909-57D3-3BA1-9A9D6C19BC74}"/>
            </a:ext>
          </a:extLst>
        </p:cNvPr>
        <p:cNvGrpSpPr/>
        <p:nvPr/>
      </p:nvGrpSpPr>
      <p:grpSpPr>
        <a:xfrm>
          <a:off x="0" y="0"/>
          <a:ext cx="0" cy="0"/>
          <a:chOff x="0" y="0"/>
          <a:chExt cx="0" cy="0"/>
        </a:xfrm>
      </p:grpSpPr>
    </p:spTree>
    <p:extLst>
      <p:ext uri="{BB962C8B-B14F-4D97-AF65-F5344CB8AC3E}">
        <p14:creationId xmlns:p14="http://schemas.microsoft.com/office/powerpoint/2010/main" val="390768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nano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F46F-8648-6610-E9D4-796AB7317E9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088A989C-D0A6-E4C0-84BE-2A22E93E8812}"/>
              </a:ext>
            </a:extLst>
          </p:cNvPr>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pic>
        <p:nvPicPr>
          <p:cNvPr id="1026" name="Picture 2">
            <a:extLst>
              <a:ext uri="{FF2B5EF4-FFF2-40B4-BE49-F238E27FC236}">
                <a16:creationId xmlns:a16="http://schemas.microsoft.com/office/drawing/2014/main" id="{12151E52-7291-F148-E6C7-89B898C4F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716" y="264216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64B45C-E494-9804-D03F-D4F551E2050E}"/>
              </a:ext>
            </a:extLst>
          </p:cNvPr>
          <p:cNvSpPr txBox="1"/>
          <p:nvPr/>
        </p:nvSpPr>
        <p:spPr>
          <a:xfrm>
            <a:off x="2504116"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2600$</a:t>
            </a:r>
          </a:p>
        </p:txBody>
      </p:sp>
      <p:pic>
        <p:nvPicPr>
          <p:cNvPr id="1028" name="Picture 4">
            <a:extLst>
              <a:ext uri="{FF2B5EF4-FFF2-40B4-BE49-F238E27FC236}">
                <a16:creationId xmlns:a16="http://schemas.microsoft.com/office/drawing/2014/main" id="{EF9F473F-622F-CF1C-BEAC-630FF4F40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600" y="1485900"/>
            <a:ext cx="5791200" cy="579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6A36F5-AB31-D157-58FD-5041616FFC9F}"/>
              </a:ext>
            </a:extLst>
          </p:cNvPr>
          <p:cNvSpPr txBox="1"/>
          <p:nvPr/>
        </p:nvSpPr>
        <p:spPr>
          <a:xfrm>
            <a:off x="13934118"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2700$</a:t>
            </a:r>
          </a:p>
        </p:txBody>
      </p:sp>
      <p:pic>
        <p:nvPicPr>
          <p:cNvPr id="1030" name="Picture 6">
            <a:extLst>
              <a:ext uri="{FF2B5EF4-FFF2-40B4-BE49-F238E27FC236}">
                <a16:creationId xmlns:a16="http://schemas.microsoft.com/office/drawing/2014/main" id="{73E406A8-FA5E-BC91-061C-F5BA6FB655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389" y="2091100"/>
            <a:ext cx="4953002" cy="49530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7E910D-C5C4-5738-6E46-D6ABA1D15D26}"/>
              </a:ext>
            </a:extLst>
          </p:cNvPr>
          <p:cNvSpPr txBox="1"/>
          <p:nvPr/>
        </p:nvSpPr>
        <p:spPr>
          <a:xfrm>
            <a:off x="8458200" y="7255041"/>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3500$</a:t>
            </a:r>
          </a:p>
        </p:txBody>
      </p:sp>
    </p:spTree>
    <p:extLst>
      <p:ext uri="{BB962C8B-B14F-4D97-AF65-F5344CB8AC3E}">
        <p14:creationId xmlns:p14="http://schemas.microsoft.com/office/powerpoint/2010/main" val="408760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28"/>
                                        </p:tgtEl>
                                      </p:cBhvr>
                                    </p:animEffect>
                                    <p:set>
                                      <p:cBhvr>
                                        <p:cTn id="10" dur="1" fill="hold">
                                          <p:stCondLst>
                                            <p:cond delay="499"/>
                                          </p:stCondLst>
                                        </p:cTn>
                                        <p:tgtEl>
                                          <p:spTgt spid="102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xEl>
                                              <p:pRg st="0" end="0"/>
                                            </p:txEl>
                                          </p:spTgt>
                                        </p:tgtEl>
                                      </p:cBhvr>
                                    </p:animEffect>
                                    <p:set>
                                      <p:cBhvr>
                                        <p:cTn id="13" dur="1" fill="hold">
                                          <p:stCondLst>
                                            <p:cond delay="499"/>
                                          </p:stCondLst>
                                        </p:cTn>
                                        <p:tgtEl>
                                          <p:spTgt spid="5">
                                            <p:txEl>
                                              <p:pRg st="0" end="0"/>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xEl>
                                              <p:pRg st="0" end="0"/>
                                            </p:txEl>
                                          </p:spTgt>
                                        </p:tgtEl>
                                      </p:cBhvr>
                                    </p:animEffect>
                                    <p:set>
                                      <p:cBhvr>
                                        <p:cTn id="16" dur="1" fill="hold">
                                          <p:stCondLst>
                                            <p:cond delay="499"/>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quay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787" y="1687711"/>
            <a:ext cx="7655719" cy="5741789"/>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9448800" y="7706660"/>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443333" y="3238500"/>
            <a:ext cx="590356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1. </a:t>
            </a: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vừa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a:p>
            <a:pPr algn="just">
              <a:lnSpc>
                <a:spcPts val="4500"/>
              </a:lnSpc>
            </a:pPr>
            <a:r>
              <a:rPr lang="en-US" sz="3000" dirty="0">
                <a:solidFill>
                  <a:srgbClr val="202020"/>
                </a:solidFill>
                <a:latin typeface="Arial"/>
                <a:ea typeface="Arial"/>
                <a:cs typeface="Arial"/>
                <a:sym typeface="Arial"/>
              </a:rPr>
              <a:t>2.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chỉnh</a:t>
            </a:r>
            <a:r>
              <a:rPr lang="en-US" sz="3000" dirty="0">
                <a:solidFill>
                  <a:srgbClr val="202020"/>
                </a:solidFill>
                <a:latin typeface="Arial"/>
                <a:ea typeface="Arial"/>
                <a:cs typeface="Arial"/>
                <a:sym typeface="Arial"/>
              </a:rPr>
              <a:t> dao </a:t>
            </a:r>
            <a:r>
              <a:rPr lang="en-US" sz="3000" dirty="0" err="1">
                <a:solidFill>
                  <a:srgbClr val="202020"/>
                </a:solidFill>
                <a:latin typeface="Arial"/>
                <a:ea typeface="Arial"/>
                <a:cs typeface="Arial"/>
                <a:sym typeface="Arial"/>
              </a:rPr>
              <a:t>để</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bắt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tốc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a:p>
            <a:pPr algn="just">
              <a:lnSpc>
                <a:spcPts val="4500"/>
              </a:lnSpc>
            </a:pPr>
            <a:r>
              <a:rPr lang="en-US" sz="3000" dirty="0">
                <a:solidFill>
                  <a:srgbClr val="202020"/>
                </a:solidFill>
                <a:latin typeface="Arial"/>
                <a:ea typeface="Arial"/>
                <a:cs typeface="Arial"/>
                <a:sym typeface="Arial"/>
              </a:rPr>
              <a:t>3. </a:t>
            </a:r>
            <a:r>
              <a:rPr lang="en-US" sz="3000" dirty="0" err="1">
                <a:solidFill>
                  <a:srgbClr val="202020"/>
                </a:solidFill>
                <a:latin typeface="Arial"/>
                <a:ea typeface="Arial"/>
                <a:cs typeface="Arial"/>
                <a:sym typeface="Arial"/>
              </a:rPr>
              <a:t>Sấy</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p:txBody>
      </p:sp>
      <p:sp>
        <p:nvSpPr>
          <p:cNvPr id="5" name="TextBox 5"/>
          <p:cNvSpPr txBox="1"/>
          <p:nvPr/>
        </p:nvSpPr>
        <p:spPr>
          <a:xfrm>
            <a:off x="727981" y="495300"/>
            <a:ext cx="16116686" cy="1915524"/>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tạo</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bằng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10785</TotalTime>
  <Words>1314</Words>
  <Application>Microsoft Office PowerPoint</Application>
  <PresentationFormat>Custom</PresentationFormat>
  <Paragraphs>177</Paragraphs>
  <Slides>29</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Open Sans</vt:lpstr>
      <vt:lpstr>Arial Bold</vt:lpstr>
      <vt:lpstr>Asap Medium</vt:lpstr>
      <vt:lpstr>Maven Pro Heavy</vt:lpstr>
      <vt:lpstr>Muli</vt:lpstr>
      <vt:lpstr>ElsevierGulliver</vt:lpstr>
      <vt:lpstr>Aptos</vt:lpstr>
      <vt:lpstr>Muli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25</cp:revision>
  <dcterms:created xsi:type="dcterms:W3CDTF">2006-08-16T00:00:00Z</dcterms:created>
  <dcterms:modified xsi:type="dcterms:W3CDTF">2025-05-19T05:53:45Z</dcterms:modified>
  <dc:identifier>DAGhHkHQhfw</dc:identifier>
</cp:coreProperties>
</file>